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1" r:id="rId3"/>
    <p:sldId id="423" r:id="rId4"/>
    <p:sldId id="257" r:id="rId5"/>
    <p:sldId id="373" r:id="rId6"/>
    <p:sldId id="268" r:id="rId7"/>
    <p:sldId id="381" r:id="rId8"/>
    <p:sldId id="269" r:id="rId9"/>
    <p:sldId id="395" r:id="rId10"/>
    <p:sldId id="405" r:id="rId11"/>
    <p:sldId id="412" r:id="rId12"/>
    <p:sldId id="410" r:id="rId13"/>
    <p:sldId id="397" r:id="rId14"/>
    <p:sldId id="408" r:id="rId15"/>
    <p:sldId id="415" r:id="rId16"/>
    <p:sldId id="406" r:id="rId17"/>
    <p:sldId id="393" r:id="rId18"/>
    <p:sldId id="413" r:id="rId19"/>
    <p:sldId id="416" r:id="rId20"/>
    <p:sldId id="417" r:id="rId21"/>
    <p:sldId id="418" r:id="rId22"/>
    <p:sldId id="419" r:id="rId23"/>
    <p:sldId id="420" r:id="rId24"/>
    <p:sldId id="421" r:id="rId25"/>
    <p:sldId id="414" r:id="rId26"/>
    <p:sldId id="422" r:id="rId27"/>
    <p:sldId id="390" r:id="rId28"/>
    <p:sldId id="378" r:id="rId29"/>
  </p:sldIdLst>
  <p:sldSz cx="12192000" cy="6858000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arteleu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5597"/>
    <a:srgbClr val="00A249"/>
    <a:srgbClr val="010101"/>
    <a:srgbClr val="466AA9"/>
    <a:srgbClr val="E9EBF5"/>
    <a:srgbClr val="FBDFCF"/>
    <a:srgbClr val="FFF9F7"/>
    <a:srgbClr val="FFFFFF"/>
    <a:srgbClr val="140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5814" autoAdjust="0"/>
  </p:normalViewPr>
  <p:slideViewPr>
    <p:cSldViewPr snapToGrid="0" showGuides="1">
      <p:cViewPr>
        <p:scale>
          <a:sx n="100" d="100"/>
          <a:sy n="100" d="100"/>
        </p:scale>
        <p:origin x="-258" y="-23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0C7AFC26-7AB1-403D-9FDB-8517F0446E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C07D097-D36C-4A02-A4FD-AE843362F6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A02845-8C45-4A80-BEBA-8105E4D3490D}" type="datetime1">
              <a:rPr lang="fr-BE" smtClean="0"/>
              <a:t>19/03/2021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A808B81-9883-464A-910C-6D19A55C91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E327CA2-1223-49FA-A063-EA602A7F2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150C5E3-5AFE-43C3-ADED-4EC6CBDAFA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472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59BC67A-D08E-4522-AD4B-5E193577F94B}" type="datetime1">
              <a:rPr lang="fr-BE" smtClean="0"/>
              <a:t>19/03/2021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E3E99C-3AD8-42E7-A2FC-BA8CBADA77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8115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41CC2C5-065C-46E8-9C22-864C4EDCBF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7BBA61-A6D8-4F5B-BD16-D67AC80BDD0D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EA2B33C2-EB5D-4EF3-851E-43DA874577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6667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12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16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3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5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44A5411-F694-4343-819D-1593733541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AF6C5A91-2798-476C-A348-8A3E5B8911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68568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6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ABF562-2115-4801-A2D3-2B318D8D6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61C844D8-04E6-4E1D-A3D7-315BE58AD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05264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8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10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11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19/03/2021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xmlns="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0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61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2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2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0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5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00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4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pixabay.com/de/besprechung-meeting-zusammenarbeit-1015616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fr/photo/86841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6E5D36A-9924-4E16-8717-80AD7A7CA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5" y="5056371"/>
            <a:ext cx="1908391" cy="13132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3A27068-60D9-4B2B-9C97-4368197D51BA}"/>
              </a:ext>
            </a:extLst>
          </p:cNvPr>
          <p:cNvSpPr txBox="1"/>
          <p:nvPr/>
        </p:nvSpPr>
        <p:spPr>
          <a:xfrm>
            <a:off x="4377245" y="273216"/>
            <a:ext cx="74105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BE" sz="4400" b="1" dirty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Réunion du  </a:t>
            </a:r>
            <a:r>
              <a:rPr lang="fr-BE" sz="4400" b="1" dirty="0" smtClean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20 mars </a:t>
            </a:r>
            <a:r>
              <a:rPr lang="fr-BE" sz="4400" b="1" dirty="0">
                <a:solidFill>
                  <a:srgbClr val="140A44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8E3B693-6621-49D1-BC8B-EC4CF21B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601E1CF-8C8E-41D5-8597-0C81C1B7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00AC9D1-9BD8-4079-82AB-7AD2597D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73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me Lutte Kick Virus Corona Dessin Animé Dessin Animé Vecteur Covid 19  Vecteurs libres de droits et plus d'images vectorielles de Adulte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41" y="886505"/>
            <a:ext cx="5894614" cy="58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D0A23D1-3B8C-4C45-862E-CA4BDDFE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9A2119-194B-4CE1-8BD6-A5E0594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66232DC-8E98-4425-BAFA-EE53389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10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2.5. Perspectives 2021 &amp; 2022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704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Continuer à faire tout ce qu’on peut pour se débarrasser du COVID.</a:t>
            </a:r>
          </a:p>
          <a:p>
            <a:r>
              <a:rPr lang="fr-BE" dirty="0" smtClean="0"/>
              <a:t>Respecter les consignes sanitaires.</a:t>
            </a:r>
          </a:p>
          <a:p>
            <a:r>
              <a:rPr lang="fr-BE" dirty="0" smtClean="0"/>
              <a:t>Envisager pour le moment des événements virtuels.</a:t>
            </a:r>
          </a:p>
          <a:p>
            <a:r>
              <a:rPr lang="fr-BE" dirty="0" smtClean="0"/>
              <a:t>Prendre soin de vous et de vos proches!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3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80" y="2022583"/>
            <a:ext cx="8302032" cy="43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D0A23D1-3B8C-4C45-862E-CA4BDDFE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9A2119-194B-4CE1-8BD6-A5E0594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66232DC-8E98-4425-BAFA-EE53389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11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2.5. Perspectives 2021 &amp; 2022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704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Protocole jeunesse 08/03/2021</a:t>
            </a:r>
          </a:p>
        </p:txBody>
      </p:sp>
    </p:spTree>
    <p:extLst>
      <p:ext uri="{BB962C8B-B14F-4D97-AF65-F5344CB8AC3E}">
        <p14:creationId xmlns:p14="http://schemas.microsoft.com/office/powerpoint/2010/main" val="28862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D0A23D1-3B8C-4C45-862E-CA4BDDFE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9A2119-194B-4CE1-8BD6-A5E0594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66232DC-8E98-4425-BAFA-EE53389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12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2.5. Perspectives 2021 &amp; 2022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704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/>
              <a:t>License Zoom</a:t>
            </a:r>
          </a:p>
          <a:p>
            <a:endParaRPr lang="fr-BE" dirty="0" smtClean="0"/>
          </a:p>
          <a:p>
            <a:r>
              <a:rPr lang="fr-BE" dirty="0" smtClean="0"/>
              <a:t>Réunions:</a:t>
            </a:r>
          </a:p>
          <a:p>
            <a:pPr lvl="1"/>
            <a:r>
              <a:rPr lang="fr-BE" dirty="0" smtClean="0"/>
              <a:t>FFAAB</a:t>
            </a:r>
          </a:p>
          <a:p>
            <a:pPr lvl="1"/>
            <a:r>
              <a:rPr lang="fr-BE" dirty="0" smtClean="0"/>
              <a:t>Equipes et Comités FFAAB</a:t>
            </a:r>
          </a:p>
          <a:p>
            <a:pPr marL="914400" lvl="2" indent="0">
              <a:buNone/>
            </a:pPr>
            <a:r>
              <a:rPr lang="fr-BE" dirty="0" smtClean="0"/>
              <a:t>(</a:t>
            </a:r>
            <a:r>
              <a:rPr lang="fr-BE" dirty="0" err="1" smtClean="0"/>
              <a:t>cf</a:t>
            </a:r>
            <a:r>
              <a:rPr lang="fr-BE" dirty="0" smtClean="0"/>
              <a:t> ci-dessous)</a:t>
            </a:r>
          </a:p>
          <a:p>
            <a:endParaRPr lang="fr-BE" dirty="0"/>
          </a:p>
          <a:p>
            <a:r>
              <a:rPr lang="fr-BE" dirty="0" smtClean="0"/>
              <a:t>Conférences / Ateliers FFAAB</a:t>
            </a:r>
            <a:endParaRPr lang="fr-BE" dirty="0"/>
          </a:p>
        </p:txBody>
      </p:sp>
      <p:pic>
        <p:nvPicPr>
          <p:cNvPr id="1026" name="Picture 2" descr="Zoom Logo Filled Graphic - Logos | Free Graphics &amp; Vectors - Pic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049544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DEEBC2-44D7-4933-A21D-217515A0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5407801" cy="4913457"/>
          </a:xfrm>
        </p:spPr>
        <p:txBody>
          <a:bodyPr>
            <a:normAutofit fontScale="92500" lnSpcReduction="10000"/>
          </a:bodyPr>
          <a:lstStyle/>
          <a:p>
            <a:r>
              <a:rPr lang="fr-BE" b="1" u="sng" dirty="0">
                <a:solidFill>
                  <a:srgbClr val="00B050"/>
                </a:solidFill>
              </a:rPr>
              <a:t>Réunions</a:t>
            </a:r>
          </a:p>
          <a:p>
            <a:pPr lvl="1"/>
            <a:r>
              <a:rPr lang="fr-BE" dirty="0" smtClean="0"/>
              <a:t>29/05</a:t>
            </a:r>
            <a:endParaRPr lang="fr-BE" dirty="0"/>
          </a:p>
          <a:p>
            <a:pPr lvl="1"/>
            <a:r>
              <a:rPr lang="fr-BE" dirty="0" smtClean="0"/>
              <a:t>18/09</a:t>
            </a:r>
            <a:endParaRPr lang="fr-BE" dirty="0"/>
          </a:p>
          <a:p>
            <a:pPr lvl="1"/>
            <a:r>
              <a:rPr lang="fr-BE" dirty="0" smtClean="0"/>
              <a:t>27/11</a:t>
            </a:r>
            <a:endParaRPr lang="fr-BE" dirty="0"/>
          </a:p>
          <a:p>
            <a:r>
              <a:rPr lang="fr-BE" b="1" u="sng" dirty="0">
                <a:solidFill>
                  <a:srgbClr val="FF0000"/>
                </a:solidFill>
              </a:rPr>
              <a:t>Activités</a:t>
            </a:r>
          </a:p>
          <a:p>
            <a:pPr lvl="1"/>
            <a:r>
              <a:rPr lang="fr-BE" dirty="0" smtClean="0"/>
              <a:t>10 juin : éclipse solaire partielle</a:t>
            </a:r>
          </a:p>
          <a:p>
            <a:pPr lvl="1"/>
            <a:r>
              <a:rPr lang="fr-BE" dirty="0" smtClean="0"/>
              <a:t>1</a:t>
            </a:r>
            <a:r>
              <a:rPr lang="fr-BE" baseline="30000" dirty="0" smtClean="0"/>
              <a:t>er</a:t>
            </a:r>
            <a:r>
              <a:rPr lang="fr-BE" dirty="0" smtClean="0"/>
              <a:t> au 15 août : N.E.F.</a:t>
            </a:r>
          </a:p>
          <a:p>
            <a:pPr lvl="1"/>
            <a:r>
              <a:rPr lang="fr-BE" dirty="0" smtClean="0"/>
              <a:t>9 octobre : N.O.</a:t>
            </a:r>
          </a:p>
          <a:p>
            <a:pPr lvl="1"/>
            <a:r>
              <a:rPr lang="fr-BE" dirty="0" smtClean="0"/>
              <a:t>11 décembre : N.E.H.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Date à déterminer: JDA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Formations </a:t>
            </a:r>
            <a:r>
              <a:rPr lang="fr-BE" dirty="0"/>
              <a:t>: Journée(s) / Stage(s) ?</a:t>
            </a:r>
          </a:p>
          <a:p>
            <a:pPr lvl="1"/>
            <a:r>
              <a:rPr lang="fr-BE" dirty="0"/>
              <a:t>Rassemblement pour 15 ans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13</a:t>
            </a:fld>
            <a:endParaRPr lang="fr-BE"/>
          </a:p>
        </p:txBody>
      </p:sp>
      <p:pic>
        <p:nvPicPr>
          <p:cNvPr id="4098" name="Picture 2" descr="Modèle Calendrier 2021 à Imprimer | Bullet journal layout, Bullet journal  2020,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43" y="1360"/>
            <a:ext cx="5945999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9805307" y="3045279"/>
            <a:ext cx="171450" cy="1714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11541579" y="4177394"/>
            <a:ext cx="171450" cy="1714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9805307" y="5818415"/>
            <a:ext cx="171450" cy="1714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8474529" y="3869872"/>
            <a:ext cx="1502228" cy="299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8090807" y="5494564"/>
            <a:ext cx="130629" cy="13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1565955" y="5500012"/>
            <a:ext cx="130629" cy="13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/>
          <p:cNvSpPr/>
          <p:nvPr/>
        </p:nvSpPr>
        <p:spPr>
          <a:xfrm>
            <a:off x="11122383" y="2566420"/>
            <a:ext cx="130629" cy="13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11541579" y="1257300"/>
            <a:ext cx="171450" cy="146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2.5. Perspectives 2021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6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DEEBC2-44D7-4933-A21D-217515A0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624457" cy="4913457"/>
          </a:xfrm>
        </p:spPr>
        <p:txBody>
          <a:bodyPr>
            <a:normAutofit/>
          </a:bodyPr>
          <a:lstStyle/>
          <a:p>
            <a:r>
              <a:rPr lang="fr-BE" b="1" u="sng" dirty="0" smtClean="0">
                <a:solidFill>
                  <a:srgbClr val="0070C0"/>
                </a:solidFill>
              </a:rPr>
              <a:t>Conférences (probablement virtuelles)</a:t>
            </a:r>
            <a:endParaRPr lang="fr-BE" b="1" u="sng" dirty="0">
              <a:solidFill>
                <a:srgbClr val="0070C0"/>
              </a:solidFill>
            </a:endParaRPr>
          </a:p>
          <a:p>
            <a:pPr lvl="1"/>
            <a:r>
              <a:rPr lang="fr-BE" b="1" dirty="0" smtClean="0"/>
              <a:t>Les Couleurs du Ciel </a:t>
            </a:r>
            <a:r>
              <a:rPr lang="fr-BE" dirty="0" smtClean="0"/>
              <a:t>par Yaël </a:t>
            </a:r>
            <a:r>
              <a:rPr lang="fr-BE" dirty="0" err="1"/>
              <a:t>Nazé</a:t>
            </a:r>
            <a:r>
              <a:rPr lang="fr-BE" dirty="0"/>
              <a:t> – </a:t>
            </a:r>
            <a:r>
              <a:rPr lang="fr-BE" dirty="0" smtClean="0"/>
              <a:t>samedi 8 mai (à confirmer)</a:t>
            </a:r>
            <a:endParaRPr lang="fr-BE" dirty="0" smtClean="0"/>
          </a:p>
          <a:p>
            <a:pPr marL="457200" lvl="1" indent="0">
              <a:buNone/>
            </a:pPr>
            <a:r>
              <a:rPr lang="fr-BE" u="sng" dirty="0" smtClean="0"/>
              <a:t>A confirmer:</a:t>
            </a:r>
            <a:endParaRPr lang="fr-BE" u="sng" dirty="0"/>
          </a:p>
          <a:p>
            <a:pPr lvl="1"/>
            <a:r>
              <a:rPr lang="fr-BE" b="1" dirty="0" smtClean="0"/>
              <a:t>Gaïa</a:t>
            </a:r>
            <a:r>
              <a:rPr lang="fr-BE" dirty="0" smtClean="0"/>
              <a:t> par Dimitri </a:t>
            </a:r>
            <a:r>
              <a:rPr lang="fr-BE" dirty="0" err="1" smtClean="0"/>
              <a:t>Pourbaix</a:t>
            </a:r>
            <a:r>
              <a:rPr lang="fr-BE" dirty="0" smtClean="0"/>
              <a:t> – date à déterminer</a:t>
            </a:r>
          </a:p>
          <a:p>
            <a:pPr lvl="1"/>
            <a:r>
              <a:rPr lang="fr-BE" b="1" dirty="0" smtClean="0"/>
              <a:t>Etudier/Travailler dans le spatial en Belgique </a:t>
            </a:r>
            <a:r>
              <a:rPr lang="fr-BE" dirty="0" smtClean="0"/>
              <a:t>– Conférencier(s) et date à déterminer</a:t>
            </a:r>
            <a:endParaRPr lang="fr-BE" dirty="0"/>
          </a:p>
          <a:p>
            <a:pPr marL="457200" lvl="1" indent="0">
              <a:buNone/>
            </a:pPr>
            <a:endParaRPr lang="fr-BE" dirty="0" smtClean="0"/>
          </a:p>
          <a:p>
            <a:r>
              <a:rPr lang="fr-BE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</a:t>
            </a:r>
          </a:p>
          <a:p>
            <a:pPr lvl="1"/>
            <a:r>
              <a:rPr lang="fr-BE" dirty="0" smtClean="0"/>
              <a:t>Nuit de l’Obscurité Hautes Fagnes-Eifel 16/10/2021</a:t>
            </a:r>
          </a:p>
          <a:p>
            <a:pPr lvl="2"/>
            <a:r>
              <a:rPr lang="fr-BE" dirty="0" smtClean="0"/>
              <a:t>Besace ASBL </a:t>
            </a:r>
          </a:p>
          <a:p>
            <a:pPr lvl="2"/>
            <a:r>
              <a:rPr lang="fr-BE" dirty="0" smtClean="0"/>
              <a:t>9/10 Rouge Cloître</a:t>
            </a:r>
          </a:p>
          <a:p>
            <a:pPr lvl="2"/>
            <a:r>
              <a:rPr lang="fr-BE" dirty="0" smtClean="0"/>
              <a:t>16/10 Hautes Fagnes</a:t>
            </a:r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14</a:t>
            </a:fld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2.5. Perspectives 2021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9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DEEBC2-44D7-4933-A21D-217515A0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624457" cy="4913457"/>
          </a:xfrm>
        </p:spPr>
        <p:txBody>
          <a:bodyPr>
            <a:normAutofit/>
          </a:bodyPr>
          <a:lstStyle/>
          <a:p>
            <a:r>
              <a:rPr lang="fr-BE" b="1" u="sng" dirty="0" smtClean="0">
                <a:solidFill>
                  <a:schemeClr val="accent2">
                    <a:lumMod val="75000"/>
                  </a:schemeClr>
                </a:solidFill>
              </a:rPr>
              <a:t>Améliorer la visibilité des clubs et de la FFAAB</a:t>
            </a:r>
          </a:p>
          <a:p>
            <a:pPr lvl="1"/>
            <a:r>
              <a:rPr lang="fr-BE" dirty="0" smtClean="0"/>
              <a:t>Profiter du regain d’intérêt pour l’astronomie pendant le confinement</a:t>
            </a:r>
          </a:p>
          <a:p>
            <a:pPr lvl="2"/>
            <a:r>
              <a:rPr lang="fr-BE" dirty="0" smtClean="0"/>
              <a:t>Les gens s’ennuient? Ils cherchent des activités alternatives?</a:t>
            </a:r>
          </a:p>
          <a:p>
            <a:pPr lvl="2"/>
            <a:r>
              <a:rPr lang="fr-BE" dirty="0" smtClean="0"/>
              <a:t>Lier des contacts avec les clubs.</a:t>
            </a:r>
          </a:p>
          <a:p>
            <a:pPr lvl="1"/>
            <a:r>
              <a:rPr lang="fr-BE" dirty="0" smtClean="0"/>
              <a:t>Développer les collaborations</a:t>
            </a:r>
          </a:p>
          <a:p>
            <a:pPr lvl="2"/>
            <a:r>
              <a:rPr lang="fr-BE" dirty="0" smtClean="0"/>
              <a:t>Clubs non membres de la FFAAB</a:t>
            </a:r>
          </a:p>
          <a:p>
            <a:pPr lvl="2"/>
            <a:r>
              <a:rPr lang="fr-BE" dirty="0" smtClean="0"/>
              <a:t>Universités</a:t>
            </a:r>
          </a:p>
          <a:p>
            <a:pPr lvl="2"/>
            <a:r>
              <a:rPr lang="fr-BE" dirty="0" smtClean="0"/>
              <a:t>Professionnels (</a:t>
            </a:r>
            <a:r>
              <a:rPr lang="fr-BE" dirty="0" err="1" smtClean="0"/>
              <a:t>cf</a:t>
            </a:r>
            <a:r>
              <a:rPr lang="fr-BE" dirty="0" smtClean="0"/>
              <a:t> chute de météorite près d’Alost, occultation de </a:t>
            </a:r>
            <a:r>
              <a:rPr lang="fr-BE" dirty="0" err="1" smtClean="0"/>
              <a:t>Régulus</a:t>
            </a:r>
            <a:r>
              <a:rPr lang="fr-BE" dirty="0" smtClean="0"/>
              <a:t>, …)</a:t>
            </a:r>
          </a:p>
          <a:p>
            <a:pPr lvl="2"/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Communiquer mieux</a:t>
            </a:r>
          </a:p>
          <a:p>
            <a:pPr lvl="2"/>
            <a:r>
              <a:rPr lang="fr-BE" dirty="0" smtClean="0"/>
              <a:t>Partenariat avec la RTBF</a:t>
            </a:r>
          </a:p>
          <a:p>
            <a:pPr lvl="2"/>
            <a:r>
              <a:rPr lang="fr-BE" dirty="0" smtClean="0"/>
              <a:t>Nouveaux outils: « surfer sur la vague du virtuel »</a:t>
            </a:r>
          </a:p>
          <a:p>
            <a:pPr lvl="2"/>
            <a:r>
              <a:rPr lang="fr-BE" dirty="0" smtClean="0"/>
              <a:t>Réseaux sociaux &amp; agenda</a:t>
            </a:r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15</a:t>
            </a:fld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2.5. Perspectives 2021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99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tworks for Change: Collaboration &amp; Cooperation - Interaction Institute  for Social Change : Interaction Institute for Social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73" y="214652"/>
            <a:ext cx="8825141" cy="66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D0A23D1-3B8C-4C45-862E-CA4BDDFE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9A2119-194B-4CE1-8BD6-A5E0594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66232DC-8E98-4425-BAFA-EE53389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16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65F40F88-8FDC-4403-9891-FCA87F62C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44898"/>
              </p:ext>
            </p:extLst>
          </p:nvPr>
        </p:nvGraphicFramePr>
        <p:xfrm>
          <a:off x="133149" y="167393"/>
          <a:ext cx="11988232" cy="6230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1798">
                  <a:extLst>
                    <a:ext uri="{9D8B030D-6E8A-4147-A177-3AD203B41FA5}">
                      <a16:colId xmlns:a16="http://schemas.microsoft.com/office/drawing/2014/main" xmlns="" val="2652980411"/>
                    </a:ext>
                  </a:extLst>
                </a:gridCol>
                <a:gridCol w="229731">
                  <a:extLst>
                    <a:ext uri="{9D8B030D-6E8A-4147-A177-3AD203B41FA5}">
                      <a16:colId xmlns:a16="http://schemas.microsoft.com/office/drawing/2014/main" xmlns="" val="4261136733"/>
                    </a:ext>
                  </a:extLst>
                </a:gridCol>
                <a:gridCol w="1395663">
                  <a:extLst>
                    <a:ext uri="{9D8B030D-6E8A-4147-A177-3AD203B41FA5}">
                      <a16:colId xmlns:a16="http://schemas.microsoft.com/office/drawing/2014/main" xmlns="" val="511931527"/>
                    </a:ext>
                  </a:extLst>
                </a:gridCol>
                <a:gridCol w="724817">
                  <a:extLst>
                    <a:ext uri="{9D8B030D-6E8A-4147-A177-3AD203B41FA5}">
                      <a16:colId xmlns:a16="http://schemas.microsoft.com/office/drawing/2014/main" xmlns="" val="1976808905"/>
                    </a:ext>
                  </a:extLst>
                </a:gridCol>
                <a:gridCol w="131831">
                  <a:extLst>
                    <a:ext uri="{9D8B030D-6E8A-4147-A177-3AD203B41FA5}">
                      <a16:colId xmlns:a16="http://schemas.microsoft.com/office/drawing/2014/main" xmlns="" val="2128081937"/>
                    </a:ext>
                  </a:extLst>
                </a:gridCol>
                <a:gridCol w="103604">
                  <a:extLst>
                    <a:ext uri="{9D8B030D-6E8A-4147-A177-3AD203B41FA5}">
                      <a16:colId xmlns:a16="http://schemas.microsoft.com/office/drawing/2014/main" xmlns="" val="1765174831"/>
                    </a:ext>
                  </a:extLst>
                </a:gridCol>
                <a:gridCol w="43996">
                  <a:extLst>
                    <a:ext uri="{9D8B030D-6E8A-4147-A177-3AD203B41FA5}">
                      <a16:colId xmlns:a16="http://schemas.microsoft.com/office/drawing/2014/main" xmlns="" val="425896455"/>
                    </a:ext>
                  </a:extLst>
                </a:gridCol>
                <a:gridCol w="660923">
                  <a:extLst>
                    <a:ext uri="{9D8B030D-6E8A-4147-A177-3AD203B41FA5}">
                      <a16:colId xmlns:a16="http://schemas.microsoft.com/office/drawing/2014/main" xmlns="" val="2429274100"/>
                    </a:ext>
                  </a:extLst>
                </a:gridCol>
                <a:gridCol w="836026">
                  <a:extLst>
                    <a:ext uri="{9D8B030D-6E8A-4147-A177-3AD203B41FA5}">
                      <a16:colId xmlns:a16="http://schemas.microsoft.com/office/drawing/2014/main" xmlns="" val="3217948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531323058"/>
                    </a:ext>
                  </a:extLst>
                </a:gridCol>
                <a:gridCol w="1605681">
                  <a:extLst>
                    <a:ext uri="{9D8B030D-6E8A-4147-A177-3AD203B41FA5}">
                      <a16:colId xmlns:a16="http://schemas.microsoft.com/office/drawing/2014/main" xmlns="" val="1353824245"/>
                    </a:ext>
                  </a:extLst>
                </a:gridCol>
                <a:gridCol w="239513">
                  <a:extLst>
                    <a:ext uri="{9D8B030D-6E8A-4147-A177-3AD203B41FA5}">
                      <a16:colId xmlns:a16="http://schemas.microsoft.com/office/drawing/2014/main" xmlns="" val="3439137195"/>
                    </a:ext>
                  </a:extLst>
                </a:gridCol>
                <a:gridCol w="1721493">
                  <a:extLst>
                    <a:ext uri="{9D8B030D-6E8A-4147-A177-3AD203B41FA5}">
                      <a16:colId xmlns:a16="http://schemas.microsoft.com/office/drawing/2014/main" xmlns="" val="1390380547"/>
                    </a:ext>
                  </a:extLst>
                </a:gridCol>
                <a:gridCol w="2514876">
                  <a:extLst>
                    <a:ext uri="{9D8B030D-6E8A-4147-A177-3AD203B41FA5}">
                      <a16:colId xmlns:a16="http://schemas.microsoft.com/office/drawing/2014/main" xmlns="" val="1112928673"/>
                    </a:ext>
                  </a:extLst>
                </a:gridCol>
              </a:tblGrid>
              <a:tr h="1859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Réunions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Activités communes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Activités communes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Cotisations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201475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Calendrier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Rédaction OJ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Calendrier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Calendrier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Affiche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Appel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Enregistrement paiement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30268962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Réservation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Envoi OJ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Dossier de presse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Carte membre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Envoi carte membre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4280469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Mise en 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Annonce s/ Site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8474918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Conduite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Annonce FB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2600968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Compte-rendu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964654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2513962"/>
                  </a:ext>
                </a:extLst>
              </a:tr>
              <a:tr h="18595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Journées à thèmes &amp; Stages / Événements</a:t>
                      </a:r>
                      <a:endParaRPr lang="fr-BE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BE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Commandes groupées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7138707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Thèmes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Contenu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Annonce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Annonce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Annonce</a:t>
                      </a:r>
                      <a:endParaRPr lang="fr-BE"/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Mise en place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Mise en place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Sélection produit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Annonce aux clubs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933192134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Calendrier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Staff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Inscriptions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Inscriptions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Inscriptions</a:t>
                      </a:r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Conduite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Conduite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Négociation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Commandes clubs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72662387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Réservations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Contributions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Paiements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Désistements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Désistements</a:t>
                      </a:r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Communication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Évaluation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Paiements clubs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84170066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Acompte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Syllabus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Désistements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Remboursements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Remboursements</a:t>
                      </a:r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Communication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Commande fournisseur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67625057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Menu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Remboursements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Hébergement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Hébergement</a:t>
                      </a:r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Solde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Paiement fournisseur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97452537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Affiche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Hébergement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Matériel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Acq. Matériel</a:t>
                      </a:r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Réception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42835689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Formulaire d'évaluation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Acq. Matériel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Denrées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Denrées</a:t>
                      </a:r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Livraison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02148241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Réunions préparations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Denrées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fr-BE" sz="1800" u="none" strike="noStrike">
                          <a:effectLst/>
                          <a:latin typeface="+mn-lt"/>
                        </a:rPr>
                        <a:t>Denrées</a:t>
                      </a:r>
                      <a:endParaRPr lang="fr-BE"/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 marL="9298" marR="9298" marT="92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Facturation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52153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9342912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Partenariats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BE" sz="2400" u="none" strike="noStrike" dirty="0">
                          <a:effectLst/>
                          <a:latin typeface="+mn-lt"/>
                        </a:rPr>
                        <a:t>Informatique</a:t>
                      </a:r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B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FC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fr-BE" dirty="0"/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9298" marR="9298" marT="9298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3269225"/>
                  </a:ext>
                </a:extLst>
              </a:tr>
              <a:tr h="185955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Sélection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Site Internet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Google</a:t>
                      </a:r>
                    </a:p>
                  </a:txBody>
                  <a:tcPr marL="9298" marR="9298" marT="929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1610993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Négociation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Groupe FB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5277471"/>
                  </a:ext>
                </a:extLst>
              </a:tr>
              <a:tr h="195252">
                <a:tc>
                  <a:txBody>
                    <a:bodyPr/>
                    <a:lstStyle/>
                    <a:p>
                      <a:pPr algn="l" fontAlgn="b"/>
                      <a:r>
                        <a:rPr lang="fr-BE" sz="1800" u="none" strike="noStrike" dirty="0">
                          <a:effectLst/>
                          <a:latin typeface="+mn-lt"/>
                        </a:rPr>
                        <a:t>Communication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98" marR="9298" marT="9298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258478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1ACE6A2-408C-4239-88C2-8C01D91D0305}"/>
              </a:ext>
            </a:extLst>
          </p:cNvPr>
          <p:cNvSpPr txBox="1"/>
          <p:nvPr/>
        </p:nvSpPr>
        <p:spPr>
          <a:xfrm>
            <a:off x="5290653" y="5174410"/>
            <a:ext cx="6830728" cy="892552"/>
          </a:xfrm>
          <a:prstGeom prst="rect">
            <a:avLst/>
          </a:prstGeom>
          <a:solidFill>
            <a:srgbClr val="FBDFC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800" dirty="0"/>
              <a:t>+ Définition de projets communs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/>
              <a:t>Activités, Formation, Communication, Événements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xmlns="" id="{EE0BE0B8-57F9-4F80-815F-0F3EA31D203B}"/>
              </a:ext>
            </a:extLst>
          </p:cNvPr>
          <p:cNvSpPr/>
          <p:nvPr/>
        </p:nvSpPr>
        <p:spPr>
          <a:xfrm>
            <a:off x="2897204" y="6424863"/>
            <a:ext cx="808522" cy="298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7D587D8-EDF2-44A9-B462-C8E88BA41340}"/>
              </a:ext>
            </a:extLst>
          </p:cNvPr>
          <p:cNvSpPr txBox="1"/>
          <p:nvPr/>
        </p:nvSpPr>
        <p:spPr>
          <a:xfrm>
            <a:off x="3705726" y="6260491"/>
            <a:ext cx="3917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>
                <a:solidFill>
                  <a:srgbClr val="466AA9"/>
                </a:solidFill>
              </a:rPr>
              <a:t>Répartition des tâches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93382498-E27D-45AA-8B83-E1B0ABC5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2F823FFE-97C0-482C-BB7A-6F3C2F85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xmlns="" id="{525BE2C5-C3C9-4DA5-92FD-C879791C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07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5575" y="1049544"/>
            <a:ext cx="11877536" cy="531043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021287" y="1926771"/>
            <a:ext cx="2286000" cy="39923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vers le</a:t>
            </a:r>
          </a:p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50873" y="2939143"/>
            <a:ext cx="2078420" cy="32684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000" b="1" dirty="0" smtClean="0"/>
              <a:t>Animation</a:t>
            </a:r>
            <a:endParaRPr lang="fr-BE" sz="2000" dirty="0"/>
          </a:p>
          <a:p>
            <a:pPr algn="ctr"/>
            <a:r>
              <a:rPr lang="fr-BE" sz="2000" b="1" dirty="0" smtClean="0"/>
              <a:t>Contenu</a:t>
            </a:r>
          </a:p>
          <a:p>
            <a:pPr algn="ctr"/>
            <a:r>
              <a:rPr lang="fr-BE" sz="2000" b="1" dirty="0" smtClean="0"/>
              <a:t>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50873" y="1144794"/>
            <a:ext cx="2078420" cy="17399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400" dirty="0" smtClean="0"/>
              <a:t>(coordination interclubs)</a:t>
            </a:r>
            <a:endParaRPr lang="fr-BE" sz="1400" dirty="0"/>
          </a:p>
        </p:txBody>
      </p:sp>
      <p:sp>
        <p:nvSpPr>
          <p:cNvPr id="25" name="Rectangle 24"/>
          <p:cNvSpPr/>
          <p:nvPr/>
        </p:nvSpPr>
        <p:spPr>
          <a:xfrm>
            <a:off x="9805308" y="4644552"/>
            <a:ext cx="2078420" cy="1563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9805308" y="2903762"/>
            <a:ext cx="2078420" cy="156302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9805308" y="1135268"/>
            <a:ext cx="2078420" cy="156302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18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8" name="Rectangle à coins arrondis 7"/>
          <p:cNvSpPr/>
          <p:nvPr/>
        </p:nvSpPr>
        <p:spPr>
          <a:xfrm>
            <a:off x="307975" y="1551214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Réunions FFAAB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19271" y="1721300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Journées Communes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26571" y="2745918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Membres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53715" y="5124447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Commandes Groupées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39654" y="3933823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Partenariats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9271" y="5124445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err="1" smtClean="0">
                <a:solidFill>
                  <a:srgbClr val="00B0F0"/>
                </a:solidFill>
              </a:rPr>
              <a:t>Rés</a:t>
            </a:r>
            <a:r>
              <a:rPr lang="fr-BE" sz="3600" dirty="0" smtClean="0">
                <a:solidFill>
                  <a:srgbClr val="00B0F0"/>
                </a:solidFill>
              </a:rPr>
              <a:t>. Sociaux</a:t>
            </a:r>
          </a:p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Site(agenda)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023209" y="3390460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Stages &amp; Formations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27749" y="3933822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Conférences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34619" y="5124447"/>
            <a:ext cx="2620736" cy="1004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600" dirty="0" smtClean="0">
                <a:solidFill>
                  <a:srgbClr val="00B0F0"/>
                </a:solidFill>
              </a:rPr>
              <a:t>Evénements Spéciaux</a:t>
            </a:r>
            <a:endParaRPr lang="fr-BE" sz="3600" dirty="0">
              <a:solidFill>
                <a:srgbClr val="00B0F0"/>
              </a:solidFill>
            </a:endParaRPr>
          </a:p>
        </p:txBody>
      </p:sp>
      <p:sp>
        <p:nvSpPr>
          <p:cNvPr id="7" name="Organigramme : Carte perforée 6"/>
          <p:cNvSpPr/>
          <p:nvPr/>
        </p:nvSpPr>
        <p:spPr>
          <a:xfrm>
            <a:off x="9034619" y="1532164"/>
            <a:ext cx="2609326" cy="107768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 smtClean="0">
                <a:solidFill>
                  <a:srgbClr val="00B0F0"/>
                </a:solidFill>
              </a:rPr>
              <a:t>Outils</a:t>
            </a:r>
          </a:p>
          <a:p>
            <a:pPr algn="ctr"/>
            <a:r>
              <a:rPr lang="fr-BE" sz="2800" dirty="0" smtClean="0">
                <a:solidFill>
                  <a:srgbClr val="00B0F0"/>
                </a:solidFill>
              </a:rPr>
              <a:t>Informatiques</a:t>
            </a:r>
            <a:endParaRPr lang="fr-BE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27" grpId="0" animBg="1"/>
      <p:bldP spid="26" grpId="0" animBg="1"/>
      <p:bldP spid="25" grpId="0" animBg="1"/>
      <p:bldP spid="24" grpId="0" animBg="1"/>
      <p:bldP spid="2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49" y="1043877"/>
            <a:ext cx="720000" cy="4961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 vers le 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575" y="2341484"/>
            <a:ext cx="3077482" cy="108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Animation Contenu 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575" y="1049544"/>
            <a:ext cx="3077482" cy="10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200" dirty="0" smtClean="0"/>
              <a:t>(coordination)</a:t>
            </a:r>
            <a:endParaRPr lang="fr-BE" sz="1200" dirty="0"/>
          </a:p>
        </p:txBody>
      </p:sp>
      <p:sp>
        <p:nvSpPr>
          <p:cNvPr id="25" name="Rectangle 24"/>
          <p:cNvSpPr/>
          <p:nvPr/>
        </p:nvSpPr>
        <p:spPr>
          <a:xfrm>
            <a:off x="155575" y="4931209"/>
            <a:ext cx="3077482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55575" y="3622489"/>
            <a:ext cx="3077482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172823" y="3622489"/>
            <a:ext cx="720000" cy="23719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172823" y="1049545"/>
            <a:ext cx="720000" cy="23719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46825"/>
            <a:ext cx="2743200" cy="365125"/>
          </a:xfrm>
        </p:spPr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19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Organigramme : Stockage interne 6"/>
          <p:cNvSpPr/>
          <p:nvPr/>
        </p:nvSpPr>
        <p:spPr>
          <a:xfrm>
            <a:off x="4943475" y="1043878"/>
            <a:ext cx="5305425" cy="4961664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lèche droite 9"/>
          <p:cNvSpPr/>
          <p:nvPr/>
        </p:nvSpPr>
        <p:spPr>
          <a:xfrm>
            <a:off x="4210049" y="1270456"/>
            <a:ext cx="637200" cy="6381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5686425" y="1127879"/>
            <a:ext cx="365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Equipe journées communes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62625" y="1981200"/>
            <a:ext cx="35751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Collaboration avec les </a:t>
            </a:r>
            <a:r>
              <a:rPr lang="fr-BE" dirty="0" smtClean="0">
                <a:solidFill>
                  <a:schemeClr val="bg1"/>
                </a:solidFill>
              </a:rPr>
              <a:t>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Trucs et bonnes idées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« </a:t>
            </a:r>
            <a:r>
              <a:rPr lang="fr-BE" dirty="0" err="1" smtClean="0">
                <a:solidFill>
                  <a:schemeClr val="bg1"/>
                </a:solidFill>
              </a:rPr>
              <a:t>Success</a:t>
            </a:r>
            <a:r>
              <a:rPr lang="fr-BE" dirty="0" smtClean="0">
                <a:solidFill>
                  <a:schemeClr val="bg1"/>
                </a:solidFill>
              </a:rPr>
              <a:t> stories »</a:t>
            </a:r>
            <a:endParaRPr lang="fr-BE" dirty="0" smtClean="0">
              <a:solidFill>
                <a:schemeClr val="bg1"/>
              </a:solidFill>
            </a:endParaRPr>
          </a:p>
          <a:p>
            <a:r>
              <a:rPr lang="fr-BE" dirty="0" smtClean="0">
                <a:solidFill>
                  <a:schemeClr val="bg1"/>
                </a:solidFill>
              </a:rPr>
              <a:t>Coordination ressources communes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Cartes du ciel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Lunettes d’éclipse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…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Informations pour dossier de presse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Informations pour affiche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Propositions activités interclubs?</a:t>
            </a: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u="sng" dirty="0" smtClean="0">
                <a:solidFill>
                  <a:schemeClr val="bg1"/>
                </a:solidFill>
              </a:rPr>
              <a:t>A COMPLETER</a:t>
            </a:r>
            <a:endParaRPr lang="fr-BE" b="1" u="sng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0" name="Flèche gauche 29"/>
          <p:cNvSpPr/>
          <p:nvPr/>
        </p:nvSpPr>
        <p:spPr>
          <a:xfrm>
            <a:off x="4190999" y="2244284"/>
            <a:ext cx="637200" cy="6372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lèche gauche 30"/>
          <p:cNvSpPr/>
          <p:nvPr/>
        </p:nvSpPr>
        <p:spPr>
          <a:xfrm>
            <a:off x="10425594" y="1916915"/>
            <a:ext cx="637200" cy="6372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 gauche 31"/>
          <p:cNvSpPr/>
          <p:nvPr/>
        </p:nvSpPr>
        <p:spPr>
          <a:xfrm>
            <a:off x="10425594" y="4489859"/>
            <a:ext cx="637200" cy="63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7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urquoi les feux d'artifice sont les champions de la pol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86"/>
            <a:ext cx="12192000" cy="68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4D1F1D2-ED65-4C22-A315-A8F1EFBF1F6A}"/>
              </a:ext>
            </a:extLst>
          </p:cNvPr>
          <p:cNvSpPr txBox="1"/>
          <p:nvPr/>
        </p:nvSpPr>
        <p:spPr>
          <a:xfrm>
            <a:off x="114300" y="143037"/>
            <a:ext cx="119824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3800" b="1" dirty="0" smtClean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Merci Joseph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1A63C05-63FA-4FC3-9FC7-A3A71BCF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0C4CF23-0552-410D-97A9-F3A2316F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6D3BC2-D404-4879-B979-32A82CF2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</a:t>
            </a:fld>
            <a:endParaRPr lang="fr-BE"/>
          </a:p>
        </p:txBody>
      </p:sp>
      <p:pic>
        <p:nvPicPr>
          <p:cNvPr id="1026" name="Picture 2" descr="C:\Users\PP\Downloads\20210312_192516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4" y="2076450"/>
            <a:ext cx="2858804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P\Downloads\20210312_192844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64" y="2076450"/>
            <a:ext cx="3417586" cy="46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7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49" y="1043877"/>
            <a:ext cx="720000" cy="4961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 vers le 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575" y="2341484"/>
            <a:ext cx="3077482" cy="108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Animation Contenu 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575" y="1049544"/>
            <a:ext cx="3077482" cy="10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200" dirty="0" smtClean="0"/>
              <a:t>(coordination)</a:t>
            </a:r>
            <a:endParaRPr lang="fr-BE" sz="1200" dirty="0"/>
          </a:p>
        </p:txBody>
      </p:sp>
      <p:sp>
        <p:nvSpPr>
          <p:cNvPr id="25" name="Rectangle 24"/>
          <p:cNvSpPr/>
          <p:nvPr/>
        </p:nvSpPr>
        <p:spPr>
          <a:xfrm>
            <a:off x="155575" y="4931209"/>
            <a:ext cx="3077482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55575" y="3622489"/>
            <a:ext cx="3077482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172823" y="3622489"/>
            <a:ext cx="720000" cy="23719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172823" y="1049545"/>
            <a:ext cx="720000" cy="23719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46825"/>
            <a:ext cx="2743200" cy="365125"/>
          </a:xfrm>
        </p:spPr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20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Organigramme : Stockage interne 6"/>
          <p:cNvSpPr/>
          <p:nvPr/>
        </p:nvSpPr>
        <p:spPr>
          <a:xfrm>
            <a:off x="4943475" y="1043878"/>
            <a:ext cx="5305425" cy="4961664"/>
          </a:xfrm>
          <a:prstGeom prst="flowChartInternalStora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lèche droite 9"/>
          <p:cNvSpPr/>
          <p:nvPr/>
        </p:nvSpPr>
        <p:spPr>
          <a:xfrm>
            <a:off x="4203821" y="2562396"/>
            <a:ext cx="637200" cy="6381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5686425" y="1127879"/>
            <a:ext cx="446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Equipe </a:t>
            </a:r>
            <a:r>
              <a:rPr lang="fr-BE" sz="2400" dirty="0" err="1" smtClean="0">
                <a:solidFill>
                  <a:schemeClr val="bg1"/>
                </a:solidFill>
              </a:rPr>
              <a:t>rés</a:t>
            </a:r>
            <a:r>
              <a:rPr lang="fr-BE" sz="2400" dirty="0" smtClean="0">
                <a:solidFill>
                  <a:schemeClr val="bg1"/>
                </a:solidFill>
              </a:rPr>
              <a:t>. sociaux et conférences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62625" y="198120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Réseaux 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Développer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Animer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Modérer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Fournir du contenu (</a:t>
            </a:r>
            <a:r>
              <a:rPr lang="fr-BE" dirty="0" err="1" smtClean="0">
                <a:solidFill>
                  <a:schemeClr val="bg1"/>
                </a:solidFill>
              </a:rPr>
              <a:t>copywriting</a:t>
            </a:r>
            <a:r>
              <a:rPr lang="fr-BE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Agenda (technique push ou pull?)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Conférences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Organiser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Préparer affiche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Modérer / gérer questions / …</a:t>
            </a: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u="sng" dirty="0" smtClean="0">
                <a:solidFill>
                  <a:schemeClr val="bg1"/>
                </a:solidFill>
              </a:rPr>
              <a:t>A COMPLETER</a:t>
            </a:r>
            <a:endParaRPr lang="fr-BE" b="1" u="sng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0" name="Flèche gauche 29"/>
          <p:cNvSpPr/>
          <p:nvPr/>
        </p:nvSpPr>
        <p:spPr>
          <a:xfrm>
            <a:off x="4203821" y="3440599"/>
            <a:ext cx="637200" cy="6372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lèche gauche 30"/>
          <p:cNvSpPr/>
          <p:nvPr/>
        </p:nvSpPr>
        <p:spPr>
          <a:xfrm>
            <a:off x="10425594" y="1916915"/>
            <a:ext cx="637200" cy="6372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 gauche 31"/>
          <p:cNvSpPr/>
          <p:nvPr/>
        </p:nvSpPr>
        <p:spPr>
          <a:xfrm>
            <a:off x="10425594" y="4489859"/>
            <a:ext cx="637200" cy="63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4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49" y="1043877"/>
            <a:ext cx="720000" cy="4961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 vers le 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575" y="2341484"/>
            <a:ext cx="3077482" cy="108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Animation Contenu 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575" y="1049544"/>
            <a:ext cx="3077482" cy="10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200" dirty="0" smtClean="0"/>
              <a:t>(coordination)</a:t>
            </a:r>
            <a:endParaRPr lang="fr-BE" sz="1200" dirty="0"/>
          </a:p>
        </p:txBody>
      </p:sp>
      <p:sp>
        <p:nvSpPr>
          <p:cNvPr id="25" name="Rectangle 24"/>
          <p:cNvSpPr/>
          <p:nvPr/>
        </p:nvSpPr>
        <p:spPr>
          <a:xfrm>
            <a:off x="155575" y="4931209"/>
            <a:ext cx="3077482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55575" y="3622489"/>
            <a:ext cx="3077482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172823" y="3622489"/>
            <a:ext cx="720000" cy="23719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172823" y="1049545"/>
            <a:ext cx="720000" cy="23719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46825"/>
            <a:ext cx="2743200" cy="365125"/>
          </a:xfrm>
        </p:spPr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21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Organigramme : Stockage interne 6"/>
          <p:cNvSpPr/>
          <p:nvPr/>
        </p:nvSpPr>
        <p:spPr>
          <a:xfrm>
            <a:off x="4943475" y="1043878"/>
            <a:ext cx="5305425" cy="4961664"/>
          </a:xfrm>
          <a:prstGeom prst="flowChartInternal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lèche droite 9"/>
          <p:cNvSpPr/>
          <p:nvPr/>
        </p:nvSpPr>
        <p:spPr>
          <a:xfrm>
            <a:off x="4192342" y="3827859"/>
            <a:ext cx="637200" cy="6381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5686425" y="1127879"/>
            <a:ext cx="350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Equipe stages / formations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62625" y="1981200"/>
            <a:ext cx="3575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Choix du thème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Equipe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Contenu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Syllabus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Organisation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Budget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Agenda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Intendance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…</a:t>
            </a: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u="sng" dirty="0" smtClean="0">
                <a:solidFill>
                  <a:schemeClr val="bg1"/>
                </a:solidFill>
              </a:rPr>
              <a:t>A COMPLETER</a:t>
            </a:r>
            <a:endParaRPr lang="fr-BE" b="1" u="sng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0" name="Flèche gauche 29"/>
          <p:cNvSpPr/>
          <p:nvPr/>
        </p:nvSpPr>
        <p:spPr>
          <a:xfrm>
            <a:off x="4171338" y="4612609"/>
            <a:ext cx="637200" cy="6372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Flèche gauche 30"/>
          <p:cNvSpPr/>
          <p:nvPr/>
        </p:nvSpPr>
        <p:spPr>
          <a:xfrm>
            <a:off x="10425594" y="1916915"/>
            <a:ext cx="637200" cy="6372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 gauche 31"/>
          <p:cNvSpPr/>
          <p:nvPr/>
        </p:nvSpPr>
        <p:spPr>
          <a:xfrm>
            <a:off x="10425594" y="4489859"/>
            <a:ext cx="637200" cy="63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0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49" y="1043877"/>
            <a:ext cx="720000" cy="4961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 vers le 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575" y="2341484"/>
            <a:ext cx="3077482" cy="108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Animation Contenu 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575" y="1049544"/>
            <a:ext cx="3077482" cy="10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200" dirty="0" smtClean="0"/>
              <a:t>(coordination)</a:t>
            </a:r>
            <a:endParaRPr lang="fr-BE" sz="1200" dirty="0"/>
          </a:p>
        </p:txBody>
      </p:sp>
      <p:sp>
        <p:nvSpPr>
          <p:cNvPr id="25" name="Rectangle 24"/>
          <p:cNvSpPr/>
          <p:nvPr/>
        </p:nvSpPr>
        <p:spPr>
          <a:xfrm>
            <a:off x="155575" y="4931209"/>
            <a:ext cx="3077482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55575" y="3622489"/>
            <a:ext cx="3077482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172823" y="3622489"/>
            <a:ext cx="720000" cy="23719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172823" y="1049545"/>
            <a:ext cx="720000" cy="23719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46825"/>
            <a:ext cx="2743200" cy="365125"/>
          </a:xfrm>
        </p:spPr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22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Organigramme : Stockage interne 6"/>
          <p:cNvSpPr/>
          <p:nvPr/>
        </p:nvSpPr>
        <p:spPr>
          <a:xfrm>
            <a:off x="4943475" y="1043878"/>
            <a:ext cx="5305425" cy="4961664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Flèche droite 9"/>
          <p:cNvSpPr/>
          <p:nvPr/>
        </p:nvSpPr>
        <p:spPr>
          <a:xfrm>
            <a:off x="4171338" y="3205622"/>
            <a:ext cx="637200" cy="6381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5686425" y="1127879"/>
            <a:ext cx="305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Equipe communication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62625" y="19812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Equipe de support pour toutes les autres.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Affiches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Publicités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Annonces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Dossiers de presse.</a:t>
            </a:r>
          </a:p>
          <a:p>
            <a:endParaRPr lang="fr-BE" dirty="0" smtClean="0">
              <a:solidFill>
                <a:schemeClr val="bg1"/>
              </a:solidFill>
            </a:endParaRPr>
          </a:p>
          <a:p>
            <a:r>
              <a:rPr lang="fr-BE" dirty="0" smtClean="0">
                <a:solidFill>
                  <a:schemeClr val="bg1"/>
                </a:solidFill>
              </a:rPr>
              <a:t>Contacts avec les media…</a:t>
            </a:r>
            <a:endParaRPr lang="fr-BE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u="sng" dirty="0" smtClean="0">
                <a:solidFill>
                  <a:schemeClr val="bg1"/>
                </a:solidFill>
              </a:rPr>
              <a:t>A COMPLETER</a:t>
            </a:r>
            <a:endParaRPr lang="fr-BE" b="1" u="sng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1" name="Flèche gauche 30"/>
          <p:cNvSpPr/>
          <p:nvPr/>
        </p:nvSpPr>
        <p:spPr>
          <a:xfrm>
            <a:off x="10425594" y="1916915"/>
            <a:ext cx="637200" cy="6372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 gauche 31"/>
          <p:cNvSpPr/>
          <p:nvPr/>
        </p:nvSpPr>
        <p:spPr>
          <a:xfrm>
            <a:off x="10425594" y="4489859"/>
            <a:ext cx="637200" cy="63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71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49" y="1043877"/>
            <a:ext cx="720000" cy="4961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 vers le 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575" y="2341484"/>
            <a:ext cx="3077482" cy="108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Animation Contenu 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575" y="1049544"/>
            <a:ext cx="3077482" cy="10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200" dirty="0" smtClean="0"/>
              <a:t>(coordination)</a:t>
            </a:r>
            <a:endParaRPr lang="fr-BE" sz="1200" dirty="0"/>
          </a:p>
        </p:txBody>
      </p:sp>
      <p:sp>
        <p:nvSpPr>
          <p:cNvPr id="25" name="Rectangle 24"/>
          <p:cNvSpPr/>
          <p:nvPr/>
        </p:nvSpPr>
        <p:spPr>
          <a:xfrm>
            <a:off x="155575" y="4931209"/>
            <a:ext cx="3077482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55575" y="3622489"/>
            <a:ext cx="3077482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172823" y="3622489"/>
            <a:ext cx="720000" cy="23719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172823" y="1049545"/>
            <a:ext cx="720000" cy="23719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46825"/>
            <a:ext cx="2743200" cy="365125"/>
          </a:xfrm>
        </p:spPr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23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Organigramme : Stockage interne 6"/>
          <p:cNvSpPr/>
          <p:nvPr/>
        </p:nvSpPr>
        <p:spPr>
          <a:xfrm>
            <a:off x="4943475" y="1043878"/>
            <a:ext cx="5305425" cy="4961664"/>
          </a:xfrm>
          <a:prstGeom prst="flowChartInternalStora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5686425" y="1127879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Equipe informatique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62625" y="19812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Equipe de support </a:t>
            </a:r>
            <a:r>
              <a:rPr lang="fr-BE" u="sng" dirty="0" smtClean="0">
                <a:solidFill>
                  <a:schemeClr val="bg1"/>
                </a:solidFill>
              </a:rPr>
              <a:t>technique</a:t>
            </a:r>
            <a:r>
              <a:rPr lang="fr-BE" dirty="0" smtClean="0">
                <a:solidFill>
                  <a:schemeClr val="bg1"/>
                </a:solidFill>
              </a:rPr>
              <a:t> pour toutes les autres.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Outils informatiques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Agenda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bg1"/>
                </a:solidFill>
              </a:rPr>
              <a:t>Divers</a:t>
            </a: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u="sng" dirty="0" smtClean="0">
                <a:solidFill>
                  <a:schemeClr val="bg1"/>
                </a:solidFill>
              </a:rPr>
              <a:t>A COMPLETER</a:t>
            </a:r>
            <a:endParaRPr lang="fr-BE" b="1" u="sng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1" name="Flèche gauche 30"/>
          <p:cNvSpPr/>
          <p:nvPr/>
        </p:nvSpPr>
        <p:spPr>
          <a:xfrm>
            <a:off x="10425594" y="1916915"/>
            <a:ext cx="637200" cy="6372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 gauche 31"/>
          <p:cNvSpPr/>
          <p:nvPr/>
        </p:nvSpPr>
        <p:spPr>
          <a:xfrm>
            <a:off x="10425594" y="4489859"/>
            <a:ext cx="637200" cy="63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4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49" y="1043877"/>
            <a:ext cx="720000" cy="49616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Communication vers le public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5575" y="2341484"/>
            <a:ext cx="3077482" cy="108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Animation Contenu Modération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5575" y="1049544"/>
            <a:ext cx="3077482" cy="10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JDA-NEF-NEH-NO</a:t>
            </a:r>
          </a:p>
          <a:p>
            <a:pPr algn="ctr"/>
            <a:r>
              <a:rPr lang="fr-BE" sz="1200" dirty="0" smtClean="0"/>
              <a:t>(coordination)</a:t>
            </a:r>
            <a:endParaRPr lang="fr-BE" sz="1200" dirty="0"/>
          </a:p>
        </p:txBody>
      </p:sp>
      <p:sp>
        <p:nvSpPr>
          <p:cNvPr id="25" name="Rectangle 24"/>
          <p:cNvSpPr/>
          <p:nvPr/>
        </p:nvSpPr>
        <p:spPr>
          <a:xfrm>
            <a:off x="155575" y="4931209"/>
            <a:ext cx="3077482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Ad-Hoc</a:t>
            </a:r>
            <a:endParaRPr lang="fr-BE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155575" y="3622489"/>
            <a:ext cx="3077482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BE" sz="2000" b="1" dirty="0" smtClean="0"/>
              <a:t>Formateurs</a:t>
            </a:r>
            <a:endParaRPr lang="fr-BE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1172823" y="3622489"/>
            <a:ext cx="720000" cy="23719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Informatique</a:t>
            </a:r>
            <a:endParaRPr lang="fr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1172823" y="1049545"/>
            <a:ext cx="720000" cy="237194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fr-BE" sz="2000" b="1" dirty="0" smtClean="0"/>
              <a:t>C.A.</a:t>
            </a:r>
            <a:endParaRPr lang="fr-BE" sz="2000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46825"/>
            <a:ext cx="2743200" cy="365125"/>
          </a:xfrm>
        </p:spPr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24</a:t>
            </a:fld>
            <a:endParaRPr lang="fr-BE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Organigramme : Stockage interne 6"/>
          <p:cNvSpPr/>
          <p:nvPr/>
        </p:nvSpPr>
        <p:spPr>
          <a:xfrm>
            <a:off x="4943475" y="1043878"/>
            <a:ext cx="5305425" cy="4961664"/>
          </a:xfrm>
          <a:prstGeom prst="flowChartInternal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5686425" y="1127879"/>
            <a:ext cx="68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C.A.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62625" y="19812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Equipe de support pour toutes les autres.</a:t>
            </a:r>
          </a:p>
          <a:p>
            <a:endParaRPr lang="fr-BE" dirty="0" smtClean="0">
              <a:solidFill>
                <a:schemeClr val="bg1"/>
              </a:solidFill>
            </a:endParaRPr>
          </a:p>
          <a:p>
            <a:r>
              <a:rPr lang="fr-BE" dirty="0" smtClean="0">
                <a:solidFill>
                  <a:schemeClr val="bg1"/>
                </a:solidFill>
              </a:rPr>
              <a:t>Collaboration avec les clubs.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Développement de la Fédération.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Organisation des réunions.</a:t>
            </a:r>
          </a:p>
          <a:p>
            <a:r>
              <a:rPr lang="fr-BE" dirty="0" smtClean="0">
                <a:solidFill>
                  <a:schemeClr val="bg1"/>
                </a:solidFill>
              </a:rPr>
              <a:t>Validation des choix généraux et de l’agenda des activités.</a:t>
            </a:r>
          </a:p>
          <a:p>
            <a:endParaRPr lang="fr-BE" dirty="0" smtClean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  <a:p>
            <a:r>
              <a:rPr lang="fr-BE" b="1" u="sng" dirty="0" smtClean="0">
                <a:solidFill>
                  <a:schemeClr val="bg1"/>
                </a:solidFill>
              </a:rPr>
              <a:t>A COMPLETER</a:t>
            </a:r>
            <a:endParaRPr lang="fr-BE" b="1" u="sng" dirty="0">
              <a:solidFill>
                <a:schemeClr val="bg1"/>
              </a:solidFill>
            </a:endParaRPr>
          </a:p>
          <a:p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1" name="Flèche gauche 30"/>
          <p:cNvSpPr/>
          <p:nvPr/>
        </p:nvSpPr>
        <p:spPr>
          <a:xfrm>
            <a:off x="10425594" y="1916915"/>
            <a:ext cx="637200" cy="6372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 gauche 31"/>
          <p:cNvSpPr/>
          <p:nvPr/>
        </p:nvSpPr>
        <p:spPr>
          <a:xfrm>
            <a:off x="10425594" y="4489859"/>
            <a:ext cx="637200" cy="63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69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3DEEBC2-44D7-4933-A21D-217515A0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624457" cy="4913457"/>
          </a:xfrm>
        </p:spPr>
        <p:txBody>
          <a:bodyPr>
            <a:normAutofit lnSpcReduction="10000"/>
          </a:bodyPr>
          <a:lstStyle/>
          <a:p>
            <a:r>
              <a:rPr lang="fr-BE" b="1" dirty="0" smtClean="0"/>
              <a:t>Equipe / Comité</a:t>
            </a:r>
          </a:p>
          <a:p>
            <a:pPr lvl="1"/>
            <a:r>
              <a:rPr lang="fr-BE" dirty="0" smtClean="0"/>
              <a:t>Qui?</a:t>
            </a:r>
          </a:p>
          <a:p>
            <a:pPr lvl="2"/>
            <a:r>
              <a:rPr lang="fr-BE" dirty="0" smtClean="0"/>
              <a:t>Une équipe de membres des clubs de la FFAAB</a:t>
            </a:r>
          </a:p>
          <a:p>
            <a:pPr lvl="1"/>
            <a:r>
              <a:rPr lang="fr-BE" dirty="0" smtClean="0"/>
              <a:t>Quoi?</a:t>
            </a:r>
          </a:p>
          <a:p>
            <a:pPr lvl="2"/>
            <a:r>
              <a:rPr lang="fr-BE" dirty="0" smtClean="0"/>
              <a:t>Gérer un projet</a:t>
            </a:r>
          </a:p>
          <a:p>
            <a:pPr lvl="3"/>
            <a:r>
              <a:rPr lang="fr-BE" dirty="0" smtClean="0"/>
              <a:t>Répétitif/en continu: </a:t>
            </a:r>
            <a:r>
              <a:rPr lang="fr-BE" dirty="0" smtClean="0"/>
              <a:t>communication, agenda, graphisme, …</a:t>
            </a:r>
          </a:p>
          <a:p>
            <a:pPr lvl="3"/>
            <a:r>
              <a:rPr lang="fr-BE" dirty="0" smtClean="0"/>
              <a:t>Occasionnel: </a:t>
            </a:r>
            <a:r>
              <a:rPr lang="fr-BE" dirty="0" smtClean="0"/>
              <a:t>15 ans, NEF, …</a:t>
            </a:r>
          </a:p>
          <a:p>
            <a:pPr lvl="2"/>
            <a:r>
              <a:rPr lang="fr-BE" dirty="0" smtClean="0"/>
              <a:t>Objectif(s) défini(s)</a:t>
            </a:r>
          </a:p>
          <a:p>
            <a:pPr lvl="2"/>
            <a:r>
              <a:rPr lang="fr-BE" dirty="0" smtClean="0"/>
              <a:t>Dates</a:t>
            </a:r>
          </a:p>
          <a:p>
            <a:pPr lvl="1"/>
            <a:r>
              <a:rPr lang="fr-BE" dirty="0" smtClean="0"/>
              <a:t>Comment?</a:t>
            </a:r>
          </a:p>
          <a:p>
            <a:pPr lvl="2"/>
            <a:r>
              <a:rPr lang="fr-BE" dirty="0" smtClean="0"/>
              <a:t>Réunions, discussions, collaboration</a:t>
            </a:r>
          </a:p>
          <a:p>
            <a:pPr lvl="2"/>
            <a:r>
              <a:rPr lang="fr-BE" dirty="0" smtClean="0"/>
              <a:t>Support informatique (au moins pour le moment…)</a:t>
            </a:r>
          </a:p>
          <a:p>
            <a:pPr lvl="1"/>
            <a:r>
              <a:rPr lang="fr-BE" dirty="0" smtClean="0"/>
              <a:t>Pourquoi?</a:t>
            </a:r>
          </a:p>
          <a:p>
            <a:pPr lvl="2"/>
            <a:r>
              <a:rPr lang="fr-BE" dirty="0" smtClean="0"/>
              <a:t>Tous apporter notre pierre à l’édifice (fédération)</a:t>
            </a:r>
          </a:p>
          <a:p>
            <a:pPr lvl="2"/>
            <a:endParaRPr lang="fr-BE" dirty="0" smtClean="0"/>
          </a:p>
          <a:p>
            <a:pPr lvl="2"/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25</a:t>
            </a:fld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2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92038C6-BE7D-4B5B-BEE2-ED6BE3A5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0313E9-9802-4D63-8982-4B0EA955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45C12D-06B8-43BA-A95D-526F49BB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26</a:t>
            </a:fld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2.6. Organisation de la FFAAB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sp>
        <p:nvSpPr>
          <p:cNvPr id="2" name="AutoShape 2" descr="https://mail.google.com/mail/u/0?ui=2&amp;ik=dad9d8388c&amp;attid=0.0.1&amp;permmsgid=msg-f:1692685411228778976&amp;th=177da069ccc701e0&amp;view=fimg&amp;sz=s0-l75-ft&amp;attbid=ANGjdJ8Y5o90PBGq2Az5lMA32i-1szFUoAYNkrTSYjZ4ILMImbN1w9vUnEKVoB-hAfihvoLViueNlBb6artdoiam-_RZu2R51sWN2_hf7i8EWgzHhbLjNWtKaBgI_C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26" name="Picture 2" descr="AVECsanté recrute ! - AVECSant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20969"/>
            <a:ext cx="11541125" cy="57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50DEB8A-7B2A-452A-B470-F9B8FAED4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862" y="2124075"/>
            <a:ext cx="6010275" cy="260985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4D2BA36-00CF-4304-B49A-2DF61802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775C474-D3B5-4670-B030-07F2CA80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AD01471-56EC-4A8B-B4B3-FB864959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54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03E556D-C41C-4C3B-9FD9-02DEADFB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43641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fr-BE" sz="8000" dirty="0">
                <a:solidFill>
                  <a:srgbClr val="FFFF00"/>
                </a:solidFill>
              </a:rPr>
              <a:t>Merci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00BF948-15D4-49C8-B90A-34E8E111C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4200B7A-ADF0-4B1F-B343-A08A5E88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394" y="675275"/>
            <a:ext cx="3582511" cy="2460831"/>
          </a:xfrm>
          <a:prstGeom prst="rect">
            <a:avLst/>
          </a:prstGeom>
          <a:ln w="1905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F585DE4-630D-479E-8CCF-C1FC2682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5B22351-784C-4E32-AEE8-EEA29C56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80415FB-F4B4-454B-9B45-F380356A6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47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4D1F1D2-ED65-4C22-A315-A8F1EFBF1F6A}"/>
              </a:ext>
            </a:extLst>
          </p:cNvPr>
          <p:cNvSpPr txBox="1"/>
          <p:nvPr/>
        </p:nvSpPr>
        <p:spPr>
          <a:xfrm>
            <a:off x="1082277" y="1343187"/>
            <a:ext cx="100274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FR" sz="6000" dirty="0" smtClean="0"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6000" dirty="0" smtClean="0">
                <a:ea typeface="Times New Roman" panose="02020603050405020304" pitchFamily="18" charset="0"/>
              </a:rPr>
              <a:t>PP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4800" dirty="0" smtClean="0">
                <a:ea typeface="Times New Roman" panose="02020603050405020304" pitchFamily="18" charset="0"/>
                <a:sym typeface="Wingdings"/>
              </a:rPr>
              <a:t></a:t>
            </a:r>
            <a:r>
              <a:rPr lang="fr-FR" sz="4800" dirty="0" smtClean="0">
                <a:ea typeface="Times New Roman" panose="02020603050405020304" pitchFamily="18" charset="0"/>
              </a:rPr>
              <a:t> 0495/277.446 (de préférence le soir)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4800" dirty="0">
                <a:ea typeface="Times New Roman" panose="02020603050405020304" pitchFamily="18" charset="0"/>
                <a:sym typeface="Wingdings"/>
              </a:rPr>
              <a:t></a:t>
            </a:r>
            <a:r>
              <a:rPr lang="fr-FR" sz="4800" dirty="0" smtClean="0">
                <a:ea typeface="Times New Roman" panose="02020603050405020304" pitchFamily="18" charset="0"/>
              </a:rPr>
              <a:t> president@ffaab.be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r-BE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1A63C05-63FA-4FC3-9FC7-A3A71BCF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0C4CF23-0552-410D-97A9-F3A2316F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6D3BC2-D404-4879-B979-32A82CF2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555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4D1F1D2-ED65-4C22-A315-A8F1EFBF1F6A}"/>
              </a:ext>
            </a:extLst>
          </p:cNvPr>
          <p:cNvSpPr txBox="1"/>
          <p:nvPr/>
        </p:nvSpPr>
        <p:spPr>
          <a:xfrm>
            <a:off x="1082277" y="1343187"/>
            <a:ext cx="10027445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/>
                <a:ea typeface="Times New Roman" panose="02020603050405020304" pitchFamily="18" charset="0"/>
              </a:rPr>
              <a:t>2.1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	Points 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traiter dans les « divers »</a:t>
            </a:r>
            <a:endParaRPr lang="fr-BE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2.2.	Approbation 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 PV de la réunion précédente</a:t>
            </a:r>
            <a:endParaRPr lang="fr-BE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2.3.	Situation 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financière</a:t>
            </a:r>
            <a:endParaRPr lang="fr-BE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2.4.	Tour </a:t>
            </a: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table</a:t>
            </a:r>
            <a:endParaRPr lang="fr-BE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2.5.	Perspectives 2021 &amp; 2022</a:t>
            </a:r>
            <a:endParaRPr lang="fr-F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tabLst>
                <a:tab pos="228600" algn="l"/>
              </a:tabLst>
            </a:pPr>
            <a:r>
              <a:rPr lang="fr-FR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2.6.	Organisation </a:t>
            </a:r>
            <a:r>
              <a:rPr lang="fr-FR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 la FFAAB</a:t>
            </a:r>
            <a:endParaRPr lang="fr-BE" sz="2800" dirty="0"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tabLst>
                <a:tab pos="228600" algn="l"/>
              </a:tabLst>
            </a:pPr>
            <a:r>
              <a:rPr lang="fr-FR" sz="28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2.7.	Divers</a:t>
            </a:r>
            <a:endParaRPr lang="fr-BE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495731-F755-4E04-8A49-9383E5F0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noFill/>
        </p:spPr>
        <p:txBody>
          <a:bodyPr/>
          <a:lstStyle/>
          <a:p>
            <a:pPr algn="ctr"/>
            <a:r>
              <a:rPr lang="fr-BE" dirty="0">
                <a:latin typeface="Bahnschrift Light SemiCondensed" panose="020B0502040204020203" pitchFamily="34" charset="0"/>
                <a:cs typeface="Arial" panose="020B0604020202020204" pitchFamily="34" charset="0"/>
              </a:rPr>
              <a:t>Ordre du jour</a:t>
            </a:r>
            <a:endParaRPr lang="fr-BE" dirty="0">
              <a:latin typeface="Bahnschrift Light SemiCondensed" panose="020B0502040204020203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1A63C05-63FA-4FC3-9FC7-A3A71BCF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0C4CF23-0552-410D-97A9-F3A2316F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6D3BC2-D404-4879-B979-32A82CF2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79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A9176E-283D-4A72-AE35-87143FB954D7}"/>
              </a:ext>
            </a:extLst>
          </p:cNvPr>
          <p:cNvSpPr/>
          <p:nvPr/>
        </p:nvSpPr>
        <p:spPr>
          <a:xfrm>
            <a:off x="158889" y="66757"/>
            <a:ext cx="6132595" cy="196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2.2. Approbation </a:t>
            </a:r>
            <a:r>
              <a:rPr lang="fr-BE" sz="5400" dirty="0">
                <a:latin typeface="Bahnschrift Light SemiCondensed" panose="020B0502040204020203" pitchFamily="34" charset="0"/>
              </a:rPr>
              <a:t>PV </a:t>
            </a:r>
          </a:p>
        </p:txBody>
      </p:sp>
      <p:pic>
        <p:nvPicPr>
          <p:cNvPr id="1026" name="Picture 2" descr="RÃ©sultat de recherche d'images pour &quot;cachet&quot;">
            <a:extLst>
              <a:ext uri="{FF2B5EF4-FFF2-40B4-BE49-F238E27FC236}">
                <a16:creationId xmlns:a16="http://schemas.microsoft.com/office/drawing/2014/main" xmlns="" id="{57319722-295C-45BB-B51A-07F882F8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66" y="2193139"/>
            <a:ext cx="6499668" cy="43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9628FAD-30A8-44D2-9690-04869CD0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9FB8334-4DB9-46A7-BAD3-881F4251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4B95B30-58FB-4E8B-AC6C-343628FD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02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13E8A46-74DA-4D35-80D1-40825B23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BB3B1E1-710A-48B5-8FED-5D43EB42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31711A0-C35C-40F5-A576-76AAB5906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6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2.3. Situation financière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69B2A73-51D5-4DBE-AC71-6AC33845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A4E1BD7-B264-41C3-84CD-DC3E7476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C033C29-9675-4C72-A21A-6052A1E3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7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2.3. Situation financière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47975" y="972914"/>
            <a:ext cx="6096000" cy="587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n France, des réunions trop longues et infructue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02586"/>
            <a:ext cx="12065377" cy="58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D0A23D1-3B8C-4C45-862E-CA4BDDFE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/>
              <a:t>20-03-21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09A2119-194B-4CE1-8BD6-A5E0594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66232DC-8E98-4425-BAFA-EE53389B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8</a:t>
            </a:fld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2.4. Tour de table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4B886E1-663A-4AB2-BC2B-87582BC1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Comment va le club?</a:t>
            </a:r>
          </a:p>
          <a:p>
            <a:r>
              <a:rPr lang="fr-BE" dirty="0" smtClean="0"/>
              <a:t>Est-ce que le moral des troupes est bon?</a:t>
            </a:r>
          </a:p>
          <a:p>
            <a:r>
              <a:rPr lang="fr-BE" dirty="0" smtClean="0"/>
              <a:t>Qu’avez-vous organisé?</a:t>
            </a:r>
            <a:endParaRPr lang="fr-BE" dirty="0"/>
          </a:p>
          <a:p>
            <a:r>
              <a:rPr lang="fr-BE" dirty="0" smtClean="0"/>
              <a:t>Qu’allez-vous organiser?</a:t>
            </a:r>
          </a:p>
          <a:p>
            <a:r>
              <a:rPr lang="fr-BE" dirty="0" smtClean="0"/>
              <a:t>Avez-vous des propositions pour la FFAAB ou les autres clubs?</a:t>
            </a:r>
            <a:endParaRPr lang="fr-BE" dirty="0"/>
          </a:p>
          <a:p>
            <a:r>
              <a:rPr lang="fr-BE" dirty="0"/>
              <a:t>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6C0CB9A-AD26-42F0-B93F-92CE6158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dirty="0" smtClean="0"/>
              <a:t>20-03-21</a:t>
            </a:r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26E994F-AC2D-4758-8BFC-9118917D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38F594B-B7A0-46D9-AB27-E394D743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9</a:t>
            </a:fld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 smtClean="0">
                <a:latin typeface="Bahnschrift Light SemiCondensed" panose="020B0502040204020203" pitchFamily="34" charset="0"/>
              </a:rPr>
              <a:t>2.4. Tour de table</a:t>
            </a:r>
            <a:endParaRPr lang="fr-BE" sz="54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ahnschrift SemiLight SemiConde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17441</TotalTime>
  <Words>1053</Words>
  <Application>Microsoft Office PowerPoint</Application>
  <PresentationFormat>Personnalisé</PresentationFormat>
  <Paragraphs>451</Paragraphs>
  <Slides>28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Office Theme</vt:lpstr>
      <vt:lpstr>Présentation PowerPoint</vt:lpstr>
      <vt:lpstr>Présentation PowerPoint</vt:lpstr>
      <vt:lpstr>Présentation PowerPoint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Joseph Marteleur</dc:creator>
  <cp:lastModifiedBy>PP</cp:lastModifiedBy>
  <cp:revision>768</cp:revision>
  <cp:lastPrinted>2019-05-25T18:04:27Z</cp:lastPrinted>
  <dcterms:created xsi:type="dcterms:W3CDTF">2019-05-10T01:35:45Z</dcterms:created>
  <dcterms:modified xsi:type="dcterms:W3CDTF">2021-03-19T19:56:23Z</dcterms:modified>
</cp:coreProperties>
</file>